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png&amp;ehk=4UPljSkSRhHsflFrcl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handoutMasterIdLst>
    <p:handoutMasterId r:id="rId15"/>
  </p:handoutMasterIdLst>
  <p:sldIdLst>
    <p:sldId id="417" r:id="rId2"/>
    <p:sldId id="429" r:id="rId3"/>
    <p:sldId id="433" r:id="rId4"/>
    <p:sldId id="434" r:id="rId5"/>
    <p:sldId id="431" r:id="rId6"/>
    <p:sldId id="432" r:id="rId7"/>
    <p:sldId id="440" r:id="rId8"/>
    <p:sldId id="438" r:id="rId9"/>
    <p:sldId id="437" r:id="rId10"/>
    <p:sldId id="439" r:id="rId11"/>
    <p:sldId id="441" r:id="rId12"/>
    <p:sldId id="425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29" autoAdjust="0"/>
  </p:normalViewPr>
  <p:slideViewPr>
    <p:cSldViewPr snapToGrid="0">
      <p:cViewPr>
        <p:scale>
          <a:sx n="80" d="100"/>
          <a:sy n="80" d="100"/>
        </p:scale>
        <p:origin x="-1056" y="-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14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Qtr. 1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2016-2017</c:v>
                </c:pt>
                <c:pt idx="1">
                  <c:v>2017-2018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284</c:v>
                </c:pt>
                <c:pt idx="1">
                  <c:v>132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Qtr. 2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2016-2017</c:v>
                </c:pt>
                <c:pt idx="1">
                  <c:v>2017-2018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135</c:v>
                </c:pt>
                <c:pt idx="1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319552"/>
        <c:axId val="95321088"/>
      </c:barChart>
      <c:catAx>
        <c:axId val="95319552"/>
        <c:scaling>
          <c:orientation val="minMax"/>
        </c:scaling>
        <c:delete val="0"/>
        <c:axPos val="l"/>
        <c:majorTickMark val="out"/>
        <c:minorTickMark val="none"/>
        <c:tickLblPos val="nextTo"/>
        <c:crossAx val="95321088"/>
        <c:crosses val="autoZero"/>
        <c:auto val="1"/>
        <c:lblAlgn val="ctr"/>
        <c:lblOffset val="100"/>
        <c:noMultiLvlLbl val="0"/>
      </c:catAx>
      <c:valAx>
        <c:axId val="953210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95319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16/17 Qtr 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Personal </c:v>
                </c:pt>
                <c:pt idx="1">
                  <c:v>Professional</c:v>
                </c:pt>
                <c:pt idx="2">
                  <c:v>Sick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</c:v>
                </c:pt>
                <c:pt idx="1">
                  <c:v>88</c:v>
                </c:pt>
                <c:pt idx="2">
                  <c:v>291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16/17 Qtr 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Personal </c:v>
                </c:pt>
                <c:pt idx="1">
                  <c:v>Professional</c:v>
                </c:pt>
                <c:pt idx="2">
                  <c:v>Sick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21</c:v>
                </c:pt>
                <c:pt idx="1">
                  <c:v>101</c:v>
                </c:pt>
                <c:pt idx="2">
                  <c:v>136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17/18 Qtr 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Personal </c:v>
                </c:pt>
                <c:pt idx="1">
                  <c:v>Professional</c:v>
                </c:pt>
                <c:pt idx="2">
                  <c:v>Sick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42</c:v>
                </c:pt>
                <c:pt idx="1">
                  <c:v>127</c:v>
                </c:pt>
                <c:pt idx="2">
                  <c:v>294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17/18 Qtr 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Personal </c:v>
                </c:pt>
                <c:pt idx="1">
                  <c:v>Professional</c:v>
                </c:pt>
                <c:pt idx="2">
                  <c:v>Sick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23</c:v>
                </c:pt>
                <c:pt idx="1">
                  <c:v>140</c:v>
                </c:pt>
                <c:pt idx="2">
                  <c:v>265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582080"/>
        <c:axId val="95583616"/>
      </c:barChart>
      <c:catAx>
        <c:axId val="95582080"/>
        <c:scaling>
          <c:orientation val="minMax"/>
        </c:scaling>
        <c:delete val="0"/>
        <c:axPos val="b"/>
        <c:majorTickMark val="out"/>
        <c:minorTickMark val="none"/>
        <c:tickLblPos val="nextTo"/>
        <c:crossAx val="95583616"/>
        <c:crosses val="autoZero"/>
        <c:auto val="1"/>
        <c:lblAlgn val="ctr"/>
        <c:lblOffset val="100"/>
        <c:noMultiLvlLbl val="0"/>
      </c:catAx>
      <c:valAx>
        <c:axId val="95583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582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16/17 Qtr 1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Sick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16/17 Qtr 2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Sick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136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17/18 Qtr 1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Sick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254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17/18 Qtr 2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Sick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375744"/>
        <c:axId val="95377280"/>
      </c:barChart>
      <c:catAx>
        <c:axId val="95375744"/>
        <c:scaling>
          <c:orientation val="minMax"/>
        </c:scaling>
        <c:delete val="0"/>
        <c:axPos val="b"/>
        <c:majorTickMark val="out"/>
        <c:minorTickMark val="none"/>
        <c:tickLblPos val="nextTo"/>
        <c:crossAx val="95377280"/>
        <c:crosses val="autoZero"/>
        <c:auto val="1"/>
        <c:lblAlgn val="ctr"/>
        <c:lblOffset val="100"/>
        <c:noMultiLvlLbl val="0"/>
      </c:catAx>
      <c:valAx>
        <c:axId val="95377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375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1655194-DC8B-4FF3-AD54-BAACCDE4FA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4D19B04-F76C-4995-A9B2-4377DA6C93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r">
              <a:defRPr sz="1200"/>
            </a:lvl1pPr>
          </a:lstStyle>
          <a:p>
            <a:fld id="{370CECFB-00E6-4BE9-B98B-8445EF0BA6BC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1447756-E24F-4805-9BA8-D8E9555B7D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6433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FB41F56-74EB-4073-AEEA-295E1277D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6433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r">
              <a:defRPr sz="1200"/>
            </a:lvl1pPr>
          </a:lstStyle>
          <a:p>
            <a:fld id="{886694F2-22BC-44B9-9406-F93610582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79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4663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0"/>
            <a:ext cx="3038155" cy="464663"/>
          </a:xfrm>
          <a:prstGeom prst="rect">
            <a:avLst/>
          </a:prstGeom>
        </p:spPr>
        <p:txBody>
          <a:bodyPr vert="horz" lIns="90663" tIns="45331" rIns="90663" bIns="45331" rtlCol="0"/>
          <a:lstStyle>
            <a:lvl1pPr algn="r">
              <a:defRPr sz="1200"/>
            </a:lvl1pPr>
          </a:lstStyle>
          <a:p>
            <a:fld id="{C5821E62-8D34-4B9F-997B-74189DFB2FDA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1944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63" tIns="45331" rIns="90663" bIns="45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5" y="4415081"/>
            <a:ext cx="5607691" cy="4183538"/>
          </a:xfrm>
          <a:prstGeom prst="rect">
            <a:avLst/>
          </a:prstGeom>
        </p:spPr>
        <p:txBody>
          <a:bodyPr vert="horz" lIns="90663" tIns="45331" rIns="90663" bIns="45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163"/>
            <a:ext cx="3038155" cy="464663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830163"/>
            <a:ext cx="3038155" cy="464663"/>
          </a:xfrm>
          <a:prstGeom prst="rect">
            <a:avLst/>
          </a:prstGeom>
        </p:spPr>
        <p:txBody>
          <a:bodyPr vert="horz" lIns="90663" tIns="45331" rIns="90663" bIns="45331" rtlCol="0" anchor="b"/>
          <a:lstStyle>
            <a:lvl1pPr algn="r">
              <a:defRPr sz="1200"/>
            </a:lvl1pPr>
          </a:lstStyle>
          <a:p>
            <a:fld id="{39204385-B149-435F-9D81-AA4F38DAC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*Reduction of 1.55 days between each quarter</a:t>
            </a:r>
          </a:p>
          <a:p>
            <a:endParaRPr lang="en-US" sz="1200" dirty="0" smtClean="0"/>
          </a:p>
          <a:p>
            <a:r>
              <a:rPr lang="en-US" sz="1200" dirty="0" smtClean="0"/>
              <a:t>National Issue that increases with each grade level change.</a:t>
            </a:r>
          </a:p>
          <a:p>
            <a:endParaRPr lang="en-US" sz="1200" dirty="0" smtClean="0"/>
          </a:p>
          <a:p>
            <a:r>
              <a:rPr lang="en-US" sz="1200" dirty="0" smtClean="0"/>
              <a:t>Higher in Urban Schools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1200" dirty="0" smtClean="0"/>
              <a:t>Highly Correlates to Poverty and Mobility- </a:t>
            </a:r>
          </a:p>
          <a:p>
            <a:pPr marL="0" indent="0">
              <a:buNone/>
            </a:pPr>
            <a:r>
              <a:rPr lang="en-US" sz="1200" dirty="0" smtClean="0"/>
              <a:t>							Eric Jensen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04385-B149-435F-9D81-AA4F38DAC0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54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/>
              <a:t>Out of School Suspensions decreased from 12.5% to .08% from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to 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Qtr. in the Fall of 2017.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Decreased by 4% from 2016-17 Qtr. 2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04385-B149-435F-9D81-AA4F38DAC0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64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-Identifying and developing personalized programming for 	 	 students who were not properly identified with extenuating circumstances, </a:t>
            </a:r>
            <a:r>
              <a:rPr lang="en-US" dirty="0" err="1" smtClean="0"/>
              <a:t>ie</a:t>
            </a:r>
            <a:r>
              <a:rPr lang="en-US" dirty="0" smtClean="0"/>
              <a:t>: Social, Emotional, Academic, Behavioral needs.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-The Development of the SMART Program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04385-B149-435F-9D81-AA4F38DAC0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26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 on rigor,</a:t>
            </a:r>
            <a:r>
              <a:rPr lang="en-US" baseline="0" dirty="0" smtClean="0"/>
              <a:t> relevance and relationships</a:t>
            </a:r>
          </a:p>
          <a:p>
            <a:r>
              <a:rPr lang="en-US" baseline="0" dirty="0" smtClean="0"/>
              <a:t>Analyzing student processes</a:t>
            </a:r>
          </a:p>
          <a:p>
            <a:r>
              <a:rPr lang="en-US" baseline="0" dirty="0" smtClean="0"/>
              <a:t>Constructive feedback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04385-B149-435F-9D81-AA4F38DAC0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49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2781.25 hours of absence for 120 Certified Staff= 427.8 days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Equals 3.5 days/Certified Staff Member</a:t>
            </a:r>
          </a:p>
          <a:p>
            <a:pPr lvl="1"/>
            <a:r>
              <a:rPr lang="en-US" dirty="0" smtClean="0"/>
              <a:t>Inclusive of staff development, personal leave and sick leave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04385-B149-435F-9D81-AA4F38DAC0C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25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second quarter changes are d</a:t>
            </a:r>
            <a:r>
              <a:rPr lang="en-US" dirty="0" smtClean="0"/>
              <a:t>ue</a:t>
            </a:r>
            <a:r>
              <a:rPr lang="en-US" baseline="0" dirty="0" smtClean="0"/>
              <a:t> to culture changes in the building as evidenced by the climate survey.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2781.25 hours of absence for 120 Certified Staff= 427.8 days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Equals 3.5 days/Certified Staff Member</a:t>
            </a:r>
          </a:p>
          <a:p>
            <a:pPr lvl="1"/>
            <a:r>
              <a:rPr lang="en-US" dirty="0" smtClean="0"/>
              <a:t>Inclusive of staff development, personal leave and sick leave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04385-B149-435F-9D81-AA4F38DAC0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25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04385-B149-435F-9D81-AA4F38DAC0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9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3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6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561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37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0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55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61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1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6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5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9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3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3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96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1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7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978FF-5A7E-437C-AB92-1EE5AF260A42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661F8-E9FB-410A-A474-B77CD5E26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266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National_Blue_Ribbon_Schools_seal.svg" TargetMode="External"/><Relationship Id="rId2" Type="http://schemas.openxmlformats.org/officeDocument/2006/relationships/image" Target="../media/image6.png&amp;ehk=4UPljSkSRhHsflFrc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Advisory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401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dirty="0" smtClean="0"/>
              <a:t>THE POWER OF US!</a:t>
            </a:r>
          </a:p>
          <a:p>
            <a:pPr marL="0" indent="0" algn="ctr">
              <a:buNone/>
            </a:pPr>
            <a:r>
              <a:rPr lang="en-US" sz="3200" dirty="0" smtClean="0"/>
              <a:t>Hall </a:t>
            </a:r>
            <a:r>
              <a:rPr lang="en-US" sz="3200" dirty="0"/>
              <a:t>H</a:t>
            </a:r>
            <a:r>
              <a:rPr lang="en-US" sz="3200" dirty="0" smtClean="0"/>
              <a:t>igh School</a:t>
            </a:r>
          </a:p>
          <a:p>
            <a:pPr marL="0" indent="0" algn="ctr">
              <a:buNone/>
            </a:pPr>
            <a:r>
              <a:rPr lang="en-US" sz="3200" dirty="0" smtClean="0"/>
              <a:t>December  14, 2017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“The ultimate measure of a man is not where he stands in moments of comfort and convenience, but where he stands in times of challenge and controversy”</a:t>
            </a:r>
          </a:p>
          <a:p>
            <a:pPr marL="0" indent="0">
              <a:buNone/>
            </a:pPr>
            <a:r>
              <a:rPr lang="en-US" sz="1600" dirty="0" smtClean="0"/>
              <a:t>							Dr. Martin Luther King Jr.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0393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Accomplished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Curriculum and Instruction</a:t>
            </a:r>
          </a:p>
          <a:p>
            <a:r>
              <a:rPr lang="en-US" dirty="0" smtClean="0"/>
              <a:t>Organization and Communication</a:t>
            </a:r>
          </a:p>
          <a:p>
            <a:r>
              <a:rPr lang="en-US" dirty="0" smtClean="0"/>
              <a:t>Community and </a:t>
            </a:r>
            <a:r>
              <a:rPr lang="en-US" dirty="0" smtClean="0"/>
              <a:t>Collaboration</a:t>
            </a:r>
          </a:p>
          <a:p>
            <a:r>
              <a:rPr lang="en-US" dirty="0" smtClean="0"/>
              <a:t>School of 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1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Follow us on Twitter &amp; Instagram</a:t>
            </a:r>
            <a:br>
              <a:rPr lang="en-US" b="1" dirty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096" y="2166491"/>
            <a:ext cx="3288257" cy="2880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40" y="2213991"/>
            <a:ext cx="3022775" cy="2785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34442" y="5106390"/>
            <a:ext cx="682831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@</a:t>
            </a:r>
            <a:r>
              <a:rPr lang="en-US" sz="4000" dirty="0" err="1"/>
              <a:t>hallhighlrsd</a:t>
            </a:r>
            <a:endParaRPr lang="en-US" sz="4000" dirty="0"/>
          </a:p>
          <a:p>
            <a:pPr algn="ctr"/>
            <a:r>
              <a:rPr lang="en-US" sz="4000" dirty="0"/>
              <a:t>#</a:t>
            </a:r>
            <a:r>
              <a:rPr lang="en-US" sz="4000" dirty="0" err="1"/>
              <a:t>goodthingshappenatHall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2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00EE9C-6EA2-4F5F-A3D4-B3AEACA4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i="1" dirty="0" smtClean="0"/>
              <a:t>Hall High School’s Ultimate Goal</a:t>
            </a:r>
            <a:endParaRPr lang="en-US" sz="5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088DEC-4CB6-4999-B790-AB4CF7266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2153920"/>
            <a:ext cx="11728201" cy="3782269"/>
          </a:xfrm>
        </p:spPr>
        <p:txBody>
          <a:bodyPr>
            <a:normAutofit/>
          </a:bodyPr>
          <a:lstStyle/>
          <a:p>
            <a:r>
              <a:rPr lang="en-US" sz="6000" dirty="0"/>
              <a:t>National Blue Ribbon</a:t>
            </a:r>
          </a:p>
          <a:p>
            <a:pPr marL="0" indent="0">
              <a:buNone/>
            </a:pPr>
            <a:r>
              <a:rPr lang="en-US" sz="6000" dirty="0"/>
              <a:t> School Status</a:t>
            </a:r>
          </a:p>
          <a:p>
            <a:endParaRPr lang="en-US" sz="5400" dirty="0"/>
          </a:p>
        </p:txBody>
      </p:sp>
      <p:pic>
        <p:nvPicPr>
          <p:cNvPr id="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xmlns="" id="{178F6C3A-AC9B-429A-87D4-62BC79F55A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7274560" y="1940560"/>
            <a:ext cx="4917440" cy="49174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F321E3D-C079-4C9F-9B85-A37B99638495}"/>
              </a:ext>
            </a:extLst>
          </p:cNvPr>
          <p:cNvSpPr txBox="1"/>
          <p:nvPr/>
        </p:nvSpPr>
        <p:spPr>
          <a:xfrm>
            <a:off x="8011160" y="6816922"/>
            <a:ext cx="4180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://commons.wikimedia.org/wiki/File:National_Blue_Ribbon_Schools_seal.sv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6562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Challenges Impacting Instruction &amp;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Student Attendance</a:t>
            </a:r>
          </a:p>
          <a:p>
            <a:endParaRPr lang="en-US" sz="3600" dirty="0"/>
          </a:p>
          <a:p>
            <a:r>
              <a:rPr lang="en-US" sz="3600" dirty="0" smtClean="0"/>
              <a:t>Teacher Attendance</a:t>
            </a:r>
          </a:p>
          <a:p>
            <a:endParaRPr lang="en-US" sz="3600" dirty="0"/>
          </a:p>
          <a:p>
            <a:r>
              <a:rPr lang="en-US" sz="3600" dirty="0" smtClean="0"/>
              <a:t>Student Discipline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5512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Student Absence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792319"/>
              </p:ext>
            </p:extLst>
          </p:nvPr>
        </p:nvGraphicFramePr>
        <p:xfrm>
          <a:off x="681038" y="2336800"/>
          <a:ext cx="9757372" cy="3529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9343"/>
                <a:gridCol w="2439343"/>
                <a:gridCol w="2439343"/>
                <a:gridCol w="2439343"/>
              </a:tblGrid>
              <a:tr h="12890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Enrollment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Quarter</a:t>
                      </a:r>
                      <a:r>
                        <a:rPr lang="en-US" baseline="0" dirty="0" smtClean="0"/>
                        <a:t> 1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Quarter 2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7468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2016-2017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</a:tr>
              <a:tr h="7468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2017-2018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/>
                </a:tc>
              </a:tr>
              <a:tr h="7468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3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Discipline: Out of School Suspensions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628701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198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reducing student absences &amp; disciplinary infractions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066848" cy="4313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-SMART Program - </a:t>
            </a:r>
            <a:r>
              <a:rPr lang="en-US" i="1" dirty="0" smtClean="0"/>
              <a:t>Students </a:t>
            </a:r>
            <a:r>
              <a:rPr lang="en-US" i="1" dirty="0"/>
              <a:t>M</a:t>
            </a:r>
            <a:r>
              <a:rPr lang="en-US" i="1" dirty="0" smtClean="0"/>
              <a:t>aking a Responsible Transition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(Designed for students who are over-age and under-credit) 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/>
              <a:t>D</a:t>
            </a:r>
            <a:r>
              <a:rPr lang="en-US" dirty="0" smtClean="0"/>
              <a:t>evelopment </a:t>
            </a:r>
            <a:r>
              <a:rPr lang="en-US" dirty="0"/>
              <a:t>of </a:t>
            </a:r>
            <a:r>
              <a:rPr lang="en-US" dirty="0" smtClean="0"/>
              <a:t>personalized learning </a:t>
            </a:r>
            <a:r>
              <a:rPr lang="en-US" dirty="0"/>
              <a:t>for </a:t>
            </a:r>
            <a:r>
              <a:rPr lang="en-US" dirty="0" smtClean="0"/>
              <a:t>many </a:t>
            </a:r>
            <a:r>
              <a:rPr lang="en-US" dirty="0"/>
              <a:t>students 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Increased </a:t>
            </a:r>
            <a:r>
              <a:rPr lang="en-US" dirty="0"/>
              <a:t>Parent/Guardian </a:t>
            </a:r>
            <a:r>
              <a:rPr lang="en-US" dirty="0" smtClean="0"/>
              <a:t>Contact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Creative use of the ALE Classroom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330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reducing student absences &amp; disciplinary infractions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Engaging &amp; Rigorous Classroom </a:t>
            </a:r>
            <a:r>
              <a:rPr lang="en-US" dirty="0"/>
              <a:t>I</a:t>
            </a:r>
            <a:r>
              <a:rPr lang="en-US" dirty="0" smtClean="0"/>
              <a:t>nstruction </a:t>
            </a: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Positive Behavioral Intervention System (PBIS)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Response To Intervention (RTI)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Hired </a:t>
            </a:r>
            <a:r>
              <a:rPr lang="en-US" dirty="0" smtClean="0"/>
              <a:t>a Social Worker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7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factors leading to student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7247" y="2348748"/>
            <a:ext cx="6254869" cy="417080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Deliberate and focused instructional walks</a:t>
            </a:r>
          </a:p>
          <a:p>
            <a:endParaRPr lang="en-US" dirty="0" smtClean="0"/>
          </a:p>
          <a:p>
            <a:r>
              <a:rPr lang="en-US" dirty="0" smtClean="0"/>
              <a:t>Consistent classroom practices</a:t>
            </a:r>
          </a:p>
          <a:p>
            <a:endParaRPr lang="en-US" dirty="0" smtClean="0"/>
          </a:p>
          <a:p>
            <a:r>
              <a:rPr lang="en-US" dirty="0" smtClean="0"/>
              <a:t>High adult visibility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Focused staff development</a:t>
            </a:r>
          </a:p>
          <a:p>
            <a:endParaRPr lang="en-US" dirty="0" smtClean="0"/>
          </a:p>
          <a:p>
            <a:r>
              <a:rPr lang="en-US" dirty="0"/>
              <a:t>Student </a:t>
            </a:r>
            <a:r>
              <a:rPr lang="en-US" dirty="0" smtClean="0"/>
              <a:t>and Faculty voice </a:t>
            </a:r>
            <a:r>
              <a:rPr lang="en-US" dirty="0"/>
              <a:t>to identify and develop high interest courses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91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Absences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004805796"/>
              </p:ext>
            </p:extLst>
          </p:nvPr>
        </p:nvGraphicFramePr>
        <p:xfrm>
          <a:off x="641268" y="2054430"/>
          <a:ext cx="10604664" cy="4631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728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Sick Leave Absences </a:t>
            </a:r>
            <a:r>
              <a:rPr lang="en-US" dirty="0"/>
              <a:t>Less Extenuating Circumstances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37375771"/>
              </p:ext>
            </p:extLst>
          </p:nvPr>
        </p:nvGraphicFramePr>
        <p:xfrm>
          <a:off x="641268" y="2054430"/>
          <a:ext cx="10604664" cy="4631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73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1944</TotalTime>
  <Words>402</Words>
  <Application>Microsoft Office PowerPoint</Application>
  <PresentationFormat>Custom</PresentationFormat>
  <Paragraphs>108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Berlin</vt:lpstr>
      <vt:lpstr>Community Advisory Board</vt:lpstr>
      <vt:lpstr>Overcoming Challenges Impacting Instruction &amp; Learning</vt:lpstr>
      <vt:lpstr>Average Student Absence</vt:lpstr>
      <vt:lpstr>Discipline: Out of School Suspensions</vt:lpstr>
      <vt:lpstr>Factors reducing student absences &amp; disciplinary infractions</vt:lpstr>
      <vt:lpstr>Factors reducing student absences &amp; disciplinary infractions (continued)</vt:lpstr>
      <vt:lpstr>Instructional factors leading to student success</vt:lpstr>
      <vt:lpstr>Teacher Absences</vt:lpstr>
      <vt:lpstr>Teacher Sick Leave Absences Less Extenuating Circumstances</vt:lpstr>
      <vt:lpstr>Goals Accomplished</vt:lpstr>
      <vt:lpstr>Follow us on Twitter &amp; Instagram </vt:lpstr>
      <vt:lpstr>Hall High School’s Ultimate Goal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  High School</dc:title>
  <dc:creator>Allison</dc:creator>
  <cp:lastModifiedBy>Roberts, Mark</cp:lastModifiedBy>
  <cp:revision>144</cp:revision>
  <cp:lastPrinted>2017-12-08T14:10:41Z</cp:lastPrinted>
  <dcterms:created xsi:type="dcterms:W3CDTF">2017-07-19T00:14:11Z</dcterms:created>
  <dcterms:modified xsi:type="dcterms:W3CDTF">2017-12-08T15:12:20Z</dcterms:modified>
</cp:coreProperties>
</file>